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3" r:id="rId3"/>
    <p:sldId id="260" r:id="rId4"/>
    <p:sldId id="259" r:id="rId5"/>
    <p:sldId id="258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7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9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243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6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12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7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8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5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95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2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51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88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41086-E7D0-BD9E-DFF3-1A9DC37086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6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C99F8AC-FF9A-995A-051A-6BAB296D8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5046" y="920383"/>
            <a:ext cx="7527635" cy="2508616"/>
          </a:xfrm>
        </p:spPr>
        <p:txBody>
          <a:bodyPr anchor="t">
            <a:normAutofit/>
          </a:bodyPr>
          <a:lstStyle/>
          <a:p>
            <a:pPr algn="ctr"/>
            <a:r>
              <a:rPr lang="tr-TR" sz="7200" b="1" dirty="0"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FFFFFF"/>
                </a:solidFill>
              </a:rPr>
              <a:t>XOX (Tic-Tac-Toe) Oyunu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E18C1AD-A5F0-71DA-73F7-ACD2F93E5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9341" y="3330257"/>
            <a:ext cx="5782612" cy="1738058"/>
          </a:xfrm>
        </p:spPr>
        <p:txBody>
          <a:bodyPr anchor="b">
            <a:normAutofit/>
          </a:bodyPr>
          <a:lstStyle/>
          <a:p>
            <a:r>
              <a:rPr lang="tr-TR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FFFFFF"/>
                </a:solidFill>
              </a:rPr>
              <a:t>1201602806 - Samet Özbalkan</a:t>
            </a:r>
          </a:p>
        </p:txBody>
      </p:sp>
    </p:spTree>
    <p:extLst>
      <p:ext uri="{BB962C8B-B14F-4D97-AF65-F5344CB8AC3E}">
        <p14:creationId xmlns:p14="http://schemas.microsoft.com/office/powerpoint/2010/main" val="7464946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1F9A66E5-711F-FE55-25DB-3BA5B5318B15}"/>
              </a:ext>
            </a:extLst>
          </p:cNvPr>
          <p:cNvSpPr txBox="1"/>
          <p:nvPr/>
        </p:nvSpPr>
        <p:spPr>
          <a:xfrm>
            <a:off x="3066690" y="2029961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var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oyuncu1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by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mutableIntStateOf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var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oyuncu2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by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mutableIntStateOf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board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arrayOfNulls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all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-&gt;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all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it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!=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oynayan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kazanan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?&gt;(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text1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"Berkay"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text2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"Kaan"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arrayOfNulls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checked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durum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lang="tr-TR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0DCB938A-3AEF-6D00-B964-130F993138CD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Projede kullanılan değişkenler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7A3635EC-164D-B53C-50E4-512D3B2C976B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Kod bloğunda bulunanlar oyuncu durumlarını, isimlerini, kazanan ve oyun tahtası durumunu, oyunu resetlemeyi </a:t>
            </a:r>
            <a:r>
              <a:rPr lang="tr-TR" sz="1800" dirty="0" err="1">
                <a:latin typeface="+mn-lt"/>
                <a:ea typeface="+mn-ea"/>
                <a:cs typeface="+mn-cs"/>
              </a:rPr>
              <a:t>vs</a:t>
            </a:r>
            <a:r>
              <a:rPr lang="tr-TR" sz="1800" dirty="0">
                <a:latin typeface="+mn-lt"/>
                <a:ea typeface="+mn-ea"/>
                <a:cs typeface="+mn-cs"/>
              </a:rPr>
              <a:t> gibi durumları sağlamak için kullanılan değişkenlerdir.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674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2CC0CA7D-87D7-605D-C5FB-33F21CA789AD}"/>
              </a:ext>
            </a:extLst>
          </p:cNvPr>
          <p:cNvSpPr txBox="1"/>
          <p:nvPr/>
        </p:nvSpPr>
        <p:spPr>
          <a:xfrm>
            <a:off x="2423932" y="1271855"/>
            <a:ext cx="7091093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700" dirty="0">
                <a:solidFill>
                  <a:srgbClr val="BCBEC4"/>
                </a:solidFill>
                <a:latin typeface="JetBrains Mono"/>
              </a:rPr>
              <a:t>	…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</a:t>
            </a:r>
            <a:r>
              <a:rPr lang="tr-TR" sz="1700" dirty="0" err="1">
                <a:solidFill>
                  <a:srgbClr val="6BB38A"/>
                </a:solidFill>
                <a:effectLst/>
                <a:latin typeface="JetBrains Mono"/>
              </a:rPr>
              <a:t>LargeFloatingActionButton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                           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 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b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"O" 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i="1" dirty="0">
                <a:solidFill>
                  <a:srgbClr val="BCBEC4"/>
                </a:solidFill>
                <a:effectLst/>
                <a:latin typeface="JetBrains Mono"/>
              </a:rPr>
              <a:t>kontrol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checked.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!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i="1" dirty="0" err="1">
                <a:solidFill>
                  <a:srgbClr val="BCBEC4"/>
                </a:solidFill>
                <a:effectLst/>
                <a:latin typeface="JetBrains Mono"/>
              </a:rPr>
              <a:t>randomhareket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i="1" dirty="0">
                <a:solidFill>
                  <a:srgbClr val="BCBEC4"/>
                </a:solidFill>
                <a:effectLst/>
                <a:latin typeface="JetBrains Mono"/>
              </a:rPr>
              <a:t>kontrol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"O" 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}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Modifier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.</a:t>
            </a:r>
            <a:r>
              <a:rPr lang="tr-TR" sz="17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>
                <a:solidFill>
                  <a:srgbClr val="2AACB8"/>
                </a:solidFill>
                <a:effectLst/>
                <a:latin typeface="JetBrains Mono"/>
              </a:rPr>
              <a:t>4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7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) </a:t>
            </a:r>
          </a:p>
          <a:p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	…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4FCCC19-ABDB-9342-4246-4BD26D88A2F6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Oyuncunun koymak istediği hücreyi kontrol eden ve sağlayan kod</a:t>
            </a:r>
            <a:endParaRPr lang="en-US" sz="2800" dirty="0"/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CC1057F8-4301-0CCE-26DC-46800CA07B53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1 numaralı kod bloğu oyuncunun koymak istediği hücrenin boş ve kazanan oyuncunun olup olmadığını kontrol eder. 2 numaralı kod bloğu ise bilgisayara karşı </a:t>
            </a:r>
            <a:r>
              <a:rPr lang="tr-TR" sz="1800" dirty="0" err="1">
                <a:latin typeface="+mn-lt"/>
                <a:ea typeface="+mn-ea"/>
                <a:cs typeface="+mn-cs"/>
              </a:rPr>
              <a:t>oynanıldığı</a:t>
            </a:r>
            <a:r>
              <a:rPr lang="tr-TR" sz="1800" dirty="0">
                <a:latin typeface="+mn-lt"/>
                <a:ea typeface="+mn-ea"/>
                <a:cs typeface="+mn-cs"/>
              </a:rPr>
              <a:t> durumda </a:t>
            </a:r>
            <a:r>
              <a:rPr lang="tr-TR" sz="1800" dirty="0" err="1">
                <a:latin typeface="+mn-lt"/>
                <a:ea typeface="+mn-ea"/>
                <a:cs typeface="+mn-cs"/>
              </a:rPr>
              <a:t>randomhareket</a:t>
            </a:r>
            <a:r>
              <a:rPr lang="tr-TR" sz="1800" dirty="0">
                <a:latin typeface="+mn-lt"/>
                <a:ea typeface="+mn-ea"/>
                <a:cs typeface="+mn-cs"/>
              </a:rPr>
              <a:t>() fonksiyonunu çağırır ve kazanan olup olmadığını kontrol eder. Kazanan yoksa sıra diğer oyuncuya geçer.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522DE2DA-88DC-414E-D927-474D3A943222}"/>
              </a:ext>
            </a:extLst>
          </p:cNvPr>
          <p:cNvSpPr txBox="1"/>
          <p:nvPr/>
        </p:nvSpPr>
        <p:spPr>
          <a:xfrm>
            <a:off x="3830128" y="2613804"/>
            <a:ext cx="5408763" cy="13025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7C1E34FF-4DFA-10A8-7CF0-0190455AAA9C}"/>
              </a:ext>
            </a:extLst>
          </p:cNvPr>
          <p:cNvSpPr txBox="1"/>
          <p:nvPr/>
        </p:nvSpPr>
        <p:spPr>
          <a:xfrm>
            <a:off x="4044395" y="3933644"/>
            <a:ext cx="5408763" cy="13025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25CDE993-7EEC-5E31-01F7-81626B6CDEEB}"/>
              </a:ext>
            </a:extLst>
          </p:cNvPr>
          <p:cNvSpPr txBox="1"/>
          <p:nvPr/>
        </p:nvSpPr>
        <p:spPr>
          <a:xfrm>
            <a:off x="8867817" y="3538433"/>
            <a:ext cx="362401" cy="37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D47A36B8-B745-B9C7-539E-DECE83C48294}"/>
              </a:ext>
            </a:extLst>
          </p:cNvPr>
          <p:cNvSpPr txBox="1"/>
          <p:nvPr/>
        </p:nvSpPr>
        <p:spPr>
          <a:xfrm>
            <a:off x="9083568" y="4858273"/>
            <a:ext cx="362401" cy="37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30171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125C5817-1B32-BB11-B99E-DFD87224F925}"/>
              </a:ext>
            </a:extLst>
          </p:cNvPr>
          <p:cNvSpPr txBox="1"/>
          <p:nvPr/>
        </p:nvSpPr>
        <p:spPr>
          <a:xfrm>
            <a:off x="2580736" y="1989582"/>
            <a:ext cx="70305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fun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56A8F5"/>
                </a:solidFill>
                <a:effectLst/>
                <a:latin typeface="JetBrains Mono"/>
              </a:rPr>
              <a:t>randomhareket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(board: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?&gt;&gt;,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currentPlayer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mutableListOf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Pair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Int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Int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&gt;&gt;()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for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indices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for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].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indices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 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boshucre.add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to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isNotEmpty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randomIndex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 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until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size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random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randomIndex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currentPlayer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8D5E5439-AAD2-FEA3-9989-6912444FAFFF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68480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Bilgisayarın rastgele hamle yapmasını sağlayan fonksiyon</a:t>
            </a:r>
            <a:endParaRPr lang="en-US" sz="2800" dirty="0"/>
          </a:p>
        </p:txBody>
      </p:sp>
      <p:sp>
        <p:nvSpPr>
          <p:cNvPr id="8" name="Başlık 1">
            <a:extLst>
              <a:ext uri="{FF2B5EF4-FFF2-40B4-BE49-F238E27FC236}">
                <a16:creationId xmlns:a16="http://schemas.microsoft.com/office/drawing/2014/main" id="{2D177F7F-44D6-4655-56FE-36A80A64EE66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Tahta </a:t>
            </a:r>
            <a:r>
              <a:rPr lang="en-US" sz="1800" dirty="0" err="1">
                <a:latin typeface="+mn-lt"/>
                <a:ea typeface="+mn-ea"/>
                <a:cs typeface="+mn-cs"/>
              </a:rPr>
              <a:t>üzerindeki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tr-TR" sz="1800" dirty="0">
                <a:latin typeface="+mn-lt"/>
                <a:ea typeface="+mn-ea"/>
                <a:cs typeface="+mn-cs"/>
              </a:rPr>
              <a:t>boş hücreleri bulan ve rastgele belirlediği hücreye O koyan fonksiyondur. 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362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11F9F4-3AAD-3D1A-B295-682D1F30E9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902" y="1"/>
            <a:ext cx="5684807" cy="12680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dirty="0"/>
              <a:t>Oyun </a:t>
            </a:r>
            <a:r>
              <a:rPr lang="en-US" sz="2800" dirty="0" err="1"/>
              <a:t>tahtasının</a:t>
            </a:r>
            <a:r>
              <a:rPr lang="en-US" sz="2800" dirty="0"/>
              <a:t> </a:t>
            </a:r>
            <a:r>
              <a:rPr lang="en-US" sz="2800" dirty="0" err="1"/>
              <a:t>kontrolünü</a:t>
            </a:r>
            <a:r>
              <a:rPr lang="en-US" sz="2800" dirty="0"/>
              <a:t> </a:t>
            </a:r>
            <a:r>
              <a:rPr lang="en-US" sz="2800" dirty="0" err="1"/>
              <a:t>sağlayan</a:t>
            </a:r>
            <a:r>
              <a:rPr lang="en-US" sz="2800" dirty="0"/>
              <a:t> </a:t>
            </a:r>
            <a:r>
              <a:rPr lang="en-US" sz="2800" dirty="0" err="1"/>
              <a:t>fonksiyon</a:t>
            </a:r>
            <a:endParaRPr lang="en-US" sz="2800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4B06C152-6805-E961-C80D-89436775C7B6}"/>
              </a:ext>
            </a:extLst>
          </p:cNvPr>
          <p:cNvSpPr txBox="1"/>
          <p:nvPr/>
        </p:nvSpPr>
        <p:spPr>
          <a:xfrm>
            <a:off x="1203385" y="1502688"/>
            <a:ext cx="9785230" cy="53553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fun </a:t>
            </a:r>
            <a:r>
              <a:rPr lang="en-US" dirty="0">
                <a:solidFill>
                  <a:srgbClr val="56A8F5"/>
                </a:solidFill>
                <a:effectLst/>
                <a:latin typeface="JetBrains Mono"/>
              </a:rPr>
              <a:t>kontrol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(board: Array&lt;Array&lt;String?&gt;&gt;): String?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for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(row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..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for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(col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..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null</a:t>
            </a:r>
            <a:br>
              <a:rPr lang="en-US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lang="tr-TR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10" name="Başlık 1">
            <a:extLst>
              <a:ext uri="{FF2B5EF4-FFF2-40B4-BE49-F238E27FC236}">
                <a16:creationId xmlns:a16="http://schemas.microsoft.com/office/drawing/2014/main" id="{53949384-FF06-C97D-60E4-9D4BFA926689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Tahta </a:t>
            </a:r>
            <a:r>
              <a:rPr lang="en-US" sz="1800" dirty="0" err="1">
                <a:latin typeface="+mn-lt"/>
                <a:ea typeface="+mn-ea"/>
                <a:cs typeface="+mn-cs"/>
              </a:rPr>
              <a:t>üzerindeki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kolon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ve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sütun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konumlarına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göre</a:t>
            </a:r>
            <a:r>
              <a:rPr lang="en-US" sz="1800" dirty="0">
                <a:latin typeface="+mn-lt"/>
                <a:ea typeface="+mn-ea"/>
                <a:cs typeface="+mn-cs"/>
              </a:rPr>
              <a:t> son </a:t>
            </a:r>
            <a:r>
              <a:rPr lang="en-US" sz="1800" dirty="0" err="1">
                <a:latin typeface="+mn-lt"/>
                <a:ea typeface="+mn-ea"/>
                <a:cs typeface="+mn-cs"/>
              </a:rPr>
              <a:t>oynayan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oyuncunun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kazanıp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kazanmadığı</a:t>
            </a:r>
            <a:r>
              <a:rPr lang="en-US" sz="1800" dirty="0">
                <a:latin typeface="+mn-lt"/>
                <a:ea typeface="+mn-ea"/>
                <a:cs typeface="+mn-cs"/>
              </a:rPr>
              <a:t> her </a:t>
            </a:r>
            <a:r>
              <a:rPr lang="en-US" sz="1800" dirty="0" err="1">
                <a:latin typeface="+mn-lt"/>
                <a:ea typeface="+mn-ea"/>
                <a:cs typeface="+mn-cs"/>
              </a:rPr>
              <a:t>hamle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sonunda</a:t>
            </a:r>
            <a:r>
              <a:rPr lang="en-US" sz="1800" dirty="0">
                <a:latin typeface="+mn-lt"/>
                <a:ea typeface="+mn-ea"/>
                <a:cs typeface="+mn-cs"/>
              </a:rPr>
              <a:t> kontrol </a:t>
            </a:r>
            <a:r>
              <a:rPr lang="tr-TR" sz="1800" dirty="0">
                <a:latin typeface="+mn-lt"/>
                <a:ea typeface="+mn-ea"/>
                <a:cs typeface="+mn-cs"/>
              </a:rPr>
              <a:t>eden fonksiyondur.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1728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>
            <a:extLst>
              <a:ext uri="{FF2B5EF4-FFF2-40B4-BE49-F238E27FC236}">
                <a16:creationId xmlns:a16="http://schemas.microsoft.com/office/drawing/2014/main" id="{E1A325A7-4535-47FE-F395-842D7E001EAB}"/>
              </a:ext>
            </a:extLst>
          </p:cNvPr>
          <p:cNvSpPr txBox="1"/>
          <p:nvPr/>
        </p:nvSpPr>
        <p:spPr>
          <a:xfrm>
            <a:off x="2037271" y="1328469"/>
            <a:ext cx="758261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&amp;&amp;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br>
              <a:rPr lang="tr-TR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tr-TR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   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colors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ButtonDefaults.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buttonColors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"Yeniden Başla"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color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Black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D864C172-8576-9F3F-1A15-E8007A174E0B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65962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Tahta tamamen doluysa ve kazanan yoksa oyunu sıfırlayan kod</a:t>
            </a:r>
            <a:endParaRPr lang="en-US" sz="2800" dirty="0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EAD97CA5-CFB4-2A60-015B-B0145E660E38}"/>
              </a:ext>
            </a:extLst>
          </p:cNvPr>
          <p:cNvSpPr txBox="1">
            <a:spLocks/>
          </p:cNvSpPr>
          <p:nvPr/>
        </p:nvSpPr>
        <p:spPr>
          <a:xfrm>
            <a:off x="5995357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Eğer oyun tahtası tamamen dolduysa ve kazanan yoksa «Yeniden Başlat» butonu aktif olur ve basıldığında oyunu sıfırlar. O sırada tahtayı, sıradaki oyuncuyu ve bilgisayara karşı oyna </a:t>
            </a:r>
            <a:r>
              <a:rPr lang="tr-TR" sz="1800" dirty="0" err="1">
                <a:latin typeface="+mn-lt"/>
                <a:ea typeface="+mn-ea"/>
                <a:cs typeface="+mn-cs"/>
              </a:rPr>
              <a:t>switch’ini</a:t>
            </a:r>
            <a:r>
              <a:rPr lang="tr-TR" sz="1800" dirty="0">
                <a:latin typeface="+mn-lt"/>
                <a:ea typeface="+mn-ea"/>
                <a:cs typeface="+mn-cs"/>
              </a:rPr>
              <a:t> sıfırlayan fonksiyonları kullanır.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987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6E16948-737E-7A9E-0E12-39E5624C46D4}"/>
              </a:ext>
            </a:extLst>
          </p:cNvPr>
          <p:cNvSpPr txBox="1"/>
          <p:nvPr/>
        </p:nvSpPr>
        <p:spPr>
          <a:xfrm>
            <a:off x="6162138" y="58846"/>
            <a:ext cx="5969479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!=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"Kazanan: 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${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}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6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6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    oyuncu1++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} 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    oyuncu2++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}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b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       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colors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ButtonDefaults.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buttonColors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"Yeniden Başla"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color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Black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9F33040A-9AB2-E20E-EE88-69501B86FC0C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65962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Kazanan veya devam durumunda gerekli durumları uygulayan kod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3A928E07-DD6B-CB57-90A4-768C1BCB5D71}"/>
              </a:ext>
            </a:extLst>
          </p:cNvPr>
          <p:cNvSpPr txBox="1">
            <a:spLocks/>
          </p:cNvSpPr>
          <p:nvPr/>
        </p:nvSpPr>
        <p:spPr>
          <a:xfrm>
            <a:off x="126521" y="1518249"/>
            <a:ext cx="5969479" cy="2234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Eğer tahta kontrol fonksiyonu bir kazanan döndürürse bu kod bloğu çalışır ve kazananın skorunu arttırır. Bir </a:t>
            </a:r>
            <a:r>
              <a:rPr lang="tr-TR" sz="1800" dirty="0" err="1">
                <a:latin typeface="+mn-lt"/>
                <a:ea typeface="+mn-ea"/>
                <a:cs typeface="+mn-cs"/>
              </a:rPr>
              <a:t>text</a:t>
            </a:r>
            <a:r>
              <a:rPr lang="tr-TR" sz="1800" dirty="0">
                <a:latin typeface="+mn-lt"/>
                <a:ea typeface="+mn-ea"/>
                <a:cs typeface="+mn-cs"/>
              </a:rPr>
              <a:t> şeklinde kazanan oyuncuyu belirtir ve oyunu sıfırlar. 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tr-TR" sz="1800" dirty="0">
              <a:latin typeface="+mn-lt"/>
              <a:ea typeface="+mn-ea"/>
              <a:cs typeface="+mn-cs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Alttaki kod bloğu ise henüz bir kazanan yoksa ve tahta hücreleri dolmadıysa sıradaki oyuncuya geçiş görevi görür.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2393F2DC-FBA9-D378-2B82-E1B0F9ACA60F}"/>
              </a:ext>
            </a:extLst>
          </p:cNvPr>
          <p:cNvSpPr txBox="1"/>
          <p:nvPr/>
        </p:nvSpPr>
        <p:spPr>
          <a:xfrm>
            <a:off x="163902" y="3908589"/>
            <a:ext cx="60945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&amp;&amp; !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(),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"Sıradaki Oyuncu: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${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all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23966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DF022550-221A-B0FB-F4B9-5F8E8C53B577}"/>
              </a:ext>
            </a:extLst>
          </p:cNvPr>
          <p:cNvSpPr txBox="1"/>
          <p:nvPr/>
        </p:nvSpPr>
        <p:spPr>
          <a:xfrm>
            <a:off x="3048000" y="2172891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(oyuncu1 &gt;=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|| oyuncu2 &gt;=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top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20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oyuncu1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br>
              <a:rPr lang="tr-TR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        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oyuncu2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br>
              <a:rPr lang="tr-TR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"Skorları Sıfırla"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54306FF0-7570-241A-13ED-5A641325B26B}"/>
              </a:ext>
            </a:extLst>
          </p:cNvPr>
          <p:cNvSpPr txBox="1">
            <a:spLocks/>
          </p:cNvSpPr>
          <p:nvPr/>
        </p:nvSpPr>
        <p:spPr>
          <a:xfrm>
            <a:off x="163902" y="112145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Oyunculardan herhangi birinin skoru 0’dan farklı ise sıfırlama şansı sunan kod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FA6D65B9-D110-7375-EC8D-0BE5686B7140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Oyunculardan herhangi birinin skoru 0’dan farklıysa projenin alt kısmında «Skorları Sıfırla» butonu belirir. Oyunculara skorlarını sıfırlama şansı verir.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4693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trix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1486</Words>
  <Application>Microsoft Office PowerPoint</Application>
  <PresentationFormat>Geniş ekran</PresentationFormat>
  <Paragraphs>29</Paragraphs>
  <Slides>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Bahnschrift</vt:lpstr>
      <vt:lpstr>JetBrains Mono</vt:lpstr>
      <vt:lpstr>MatrixVTI</vt:lpstr>
      <vt:lpstr>XOX (Tic-Tac-Toe) Oyunu</vt:lpstr>
      <vt:lpstr>PowerPoint Sunusu</vt:lpstr>
      <vt:lpstr>PowerPoint Sunusu</vt:lpstr>
      <vt:lpstr>PowerPoint Sunusu</vt:lpstr>
      <vt:lpstr>Oyun tahtasının kontrolünü sağlayan fonksiyon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XOX (Tic-Tac-Toe) Oyunu</dc:title>
  <dc:creator>SAMET ÖZBALKAN</dc:creator>
  <cp:lastModifiedBy>SAMET ÖZBALKAN</cp:lastModifiedBy>
  <cp:revision>34</cp:revision>
  <dcterms:created xsi:type="dcterms:W3CDTF">2024-01-25T16:18:27Z</dcterms:created>
  <dcterms:modified xsi:type="dcterms:W3CDTF">2024-01-25T21:11:04Z</dcterms:modified>
</cp:coreProperties>
</file>

<file path=docProps/thumbnail.jpeg>
</file>